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327" r:id="rId2"/>
    <p:sldId id="328" r:id="rId3"/>
    <p:sldId id="329" r:id="rId4"/>
    <p:sldId id="331" r:id="rId5"/>
    <p:sldId id="330" r:id="rId6"/>
    <p:sldId id="332" r:id="rId7"/>
    <p:sldId id="335" r:id="rId8"/>
    <p:sldId id="33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4651"/>
  </p:normalViewPr>
  <p:slideViewPr>
    <p:cSldViewPr snapToGrid="0" snapToObjects="1">
      <p:cViewPr varScale="1">
        <p:scale>
          <a:sx n="113" d="100"/>
          <a:sy n="113" d="100"/>
        </p:scale>
        <p:origin x="18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media/image3.jpeg>
</file>

<file path=ppt/media/image4.jpeg>
</file>

<file path=ppt/media/image5.jpe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3/10/21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57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6DCE6-5E8C-4E63-B22B-AE2E83541C38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915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FA7A7-1EC8-9A45-B674-9F5AA4033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5125" y="483127"/>
            <a:ext cx="4641750" cy="276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93E591-CC8D-C74E-8EED-098A7FB5E64D}" type="datetime1">
              <a:rPr lang="en-CA" smtClean="0"/>
              <a:t>2021-03-10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6536F3-C8D2-4944-B4D4-6A4C8563FA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1BC118-574D-594E-ABEA-A7C82666C9AB}" type="datetime1">
              <a:rPr lang="en-CA" smtClean="0"/>
              <a:t>2021-03-10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9CC3B-F1C2-024E-9BCF-1306C0AC80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7370EC-1423-5441-922D-1AAFD5BB31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29AB1E-7FD9-0A40-B7C0-508CCACB3E9A}" type="datetime1">
              <a:rPr lang="en-CA" smtClean="0"/>
              <a:t>2021-03-10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E8723F-57EA-4C47-97B9-92AFDEEF85DC}" type="datetime1">
              <a:rPr lang="en-CA" smtClean="0"/>
              <a:t>2021-03-10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E7543-36A1-9145-8718-DCB0BDDD9F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B00E5D-EC04-AA49-8D52-0FCB6E08F63D}" type="datetime1">
              <a:rPr lang="en-CA" smtClean="0"/>
              <a:t>2021-03-10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5401E6-623E-8449-A07B-6B5E2253A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90905C-10FF-8047-AA7E-6DC7E8B6AF51}" type="datetime1">
              <a:rPr lang="en-CA" smtClean="0"/>
              <a:t>2021-03-10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8F359D-97AE-244A-B6E0-7FABE799C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E86E2-4400-D342-BEEC-F9C1ADF6F9F7}" type="datetime1">
              <a:rPr lang="en-CA" smtClean="0"/>
              <a:t>2021-03-10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864CA-5904-6E4C-94B5-D61D982EE8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358A08-7221-7F45-8378-69D5559861DD}" type="datetime1">
              <a:rPr lang="en-CA" smtClean="0"/>
              <a:t>2021-03-10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5121D-E664-684B-8EE0-95412BB47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C20FDB-303D-8A4E-83B7-226DD88B97BD}" type="datetime1">
              <a:rPr lang="en-CA" smtClean="0"/>
              <a:t>2021-03-10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A484C7-B69E-1D4E-A042-8264DECEAC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9EBA37-9D18-D34A-A88D-1B00AA06E95C}" type="datetime1">
              <a:rPr lang="en-CA" smtClean="0"/>
              <a:t>2021-03-10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4E5D11-1589-8B43-AC25-08B65AFD2D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W3C Web of Things (WoT) WG/IG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73A2E78-F38A-E046-ACDB-668F070D1EF6}" type="datetime1">
              <a:rPr lang="en-CA" smtClean="0"/>
              <a:pPr/>
              <a:t>2021-03-10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w3c/wot-usecases" TargetMode="External"/><Relationship Id="rId3" Type="http://schemas.openxmlformats.org/officeDocument/2006/relationships/hyperlink" Target="https://github.com/w3c/wot-thing-description/" TargetMode="External"/><Relationship Id="rId7" Type="http://schemas.openxmlformats.org/officeDocument/2006/relationships/hyperlink" Target="https://github.com/w3c/wot-scripting-api/" TargetMode="External"/><Relationship Id="rId2" Type="http://schemas.openxmlformats.org/officeDocument/2006/relationships/hyperlink" Target="https://github.com/w3c/wot-architectur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w3c/wot-binding-templates/" TargetMode="External"/><Relationship Id="rId5" Type="http://schemas.openxmlformats.org/officeDocument/2006/relationships/hyperlink" Target="https://github.com/w3c/wot-profile" TargetMode="External"/><Relationship Id="rId4" Type="http://schemas.openxmlformats.org/officeDocument/2006/relationships/hyperlink" Target="https://github.com/w3c/wot-discovery" TargetMode="External"/><Relationship Id="rId9" Type="http://schemas.openxmlformats.org/officeDocument/2006/relationships/hyperlink" Target="https://www.w3.org/WoT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sebastian.kaebisch@siemens.com" TargetMode="External"/><Relationship Id="rId2" Type="http://schemas.openxmlformats.org/officeDocument/2006/relationships/hyperlink" Target="mailto:michael.mccool@intel.com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3.org/Wo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8E8A7-8245-3D43-B0CF-EE61C237FC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303" y="3265488"/>
            <a:ext cx="10950515" cy="1470025"/>
          </a:xfrm>
        </p:spPr>
        <p:txBody>
          <a:bodyPr/>
          <a:lstStyle/>
          <a:p>
            <a:r>
              <a:rPr lang="en-US" dirty="0"/>
              <a:t>WoT Summary and Status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4F3365-F046-5D42-B884-FD1FD2500C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McCool</a:t>
            </a:r>
          </a:p>
          <a:p>
            <a:r>
              <a:rPr lang="en-US" dirty="0"/>
              <a:t>March 2021</a:t>
            </a:r>
          </a:p>
        </p:txBody>
      </p:sp>
    </p:spTree>
    <p:extLst>
      <p:ext uri="{BB962C8B-B14F-4D97-AF65-F5344CB8AC3E}">
        <p14:creationId xmlns:p14="http://schemas.microsoft.com/office/powerpoint/2010/main" val="3551822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9946" y="193963"/>
            <a:ext cx="10771261" cy="996581"/>
          </a:xfrm>
        </p:spPr>
        <p:txBody>
          <a:bodyPr>
            <a:normAutofit/>
          </a:bodyPr>
          <a:lstStyle/>
          <a:p>
            <a:pPr marL="55563"/>
            <a:r>
              <a:rPr lang="en-US" dirty="0">
                <a:ea typeface="Intel Clear Pro" panose="020B0804020202060201" pitchFamily="34" charset="0"/>
                <a:cs typeface="Intel Clear Pro" panose="020B0804020202060201" pitchFamily="34" charset="0"/>
              </a:rPr>
              <a:t>W3C Web of Things (WoT)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5" name="テキスト ボックス 39"/>
          <p:cNvSpPr txBox="1"/>
          <p:nvPr/>
        </p:nvSpPr>
        <p:spPr>
          <a:xfrm>
            <a:off x="539947" y="1053973"/>
            <a:ext cx="1111210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W3C Working Group goal: Adapting web technologies to IoT</a:t>
            </a:r>
          </a:p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Already published: Thing Description (TD) metadata format</a:t>
            </a:r>
          </a:p>
          <a:p>
            <a:pPr marL="895018" lvl="1" indent="-285590" defTabSz="913889">
              <a:buFont typeface="Arial" panose="020B0604020202020204" pitchFamily="34" charset="0"/>
              <a:buChar char="•"/>
            </a:pPr>
            <a:r>
              <a:rPr lang="en-US" altLang="ja-JP" sz="2400" dirty="0">
                <a:solidFill>
                  <a:srgbClr val="4F81BD"/>
                </a:solidFill>
                <a:ea typeface="Intel Clear" panose="020B0604020203020204" pitchFamily="34" charset="0"/>
                <a:cs typeface="Intel Clear" panose="020B0604020203020204" pitchFamily="34" charset="0"/>
              </a:rPr>
              <a:t>TD describes the available interactions (network API) of a Thing</a:t>
            </a:r>
          </a:p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New standards work in progress, including Discovery</a:t>
            </a:r>
          </a:p>
          <a:p>
            <a:pPr marL="895018" lvl="1" indent="-285590" defTabSz="913889">
              <a:buFont typeface="Arial" panose="020B0604020202020204" pitchFamily="34" charset="0"/>
              <a:buChar char="•"/>
            </a:pPr>
            <a:r>
              <a:rPr lang="en-US" altLang="ja-JP" sz="2400" dirty="0">
                <a:solidFill>
                  <a:srgbClr val="4F81BD"/>
                </a:solidFill>
                <a:ea typeface="Intel Clear" panose="020B0604020203020204" pitchFamily="34" charset="0"/>
                <a:cs typeface="Intel Clear" panose="020B0604020203020204" pitchFamily="34" charset="0"/>
              </a:rPr>
              <a:t>How does a potential user obtain the TDs for a Thing?</a:t>
            </a:r>
          </a:p>
        </p:txBody>
      </p:sp>
      <p:pic>
        <p:nvPicPr>
          <p:cNvPr id="1026" name="Picture 2" descr="IoT Projects">
            <a:extLst>
              <a:ext uri="{FF2B5EF4-FFF2-40B4-BE49-F238E27FC236}">
                <a16:creationId xmlns:a16="http://schemas.microsoft.com/office/drawing/2014/main" id="{70C09EA0-5E62-6243-B6F9-46CB7F4DD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4475" y="3171806"/>
            <a:ext cx="5923050" cy="3492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595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136" y="176705"/>
            <a:ext cx="10972800" cy="1158240"/>
          </a:xfrm>
        </p:spPr>
        <p:txBody>
          <a:bodyPr>
            <a:normAutofit/>
          </a:bodyPr>
          <a:lstStyle/>
          <a:p>
            <a:pPr marL="456945"/>
            <a:r>
              <a:rPr lang="de-DE" dirty="0">
                <a:ea typeface="Intel Clear Pro" panose="020B0804020202060201" pitchFamily="34" charset="0"/>
                <a:cs typeface="Intel Clear Pro" panose="020B0804020202060201" pitchFamily="34" charset="0"/>
              </a:rPr>
              <a:t>WoT </a:t>
            </a:r>
            <a:r>
              <a:rPr lang="de-DE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Descriptive</a:t>
            </a:r>
            <a:r>
              <a:rPr lang="de-DE" dirty="0">
                <a:ea typeface="Intel Clear Pro" panose="020B0804020202060201" pitchFamily="34" charset="0"/>
                <a:cs typeface="Intel Clear Pro" panose="020B0804020202060201" pitchFamily="34" charset="0"/>
              </a:rPr>
              <a:t> Interoperability</a:t>
            </a:r>
            <a:endParaRPr lang="en-US" dirty="0"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137" y="998504"/>
            <a:ext cx="5512100" cy="4588370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WoT Thing Description (TD)</a:t>
            </a:r>
          </a:p>
        </p:txBody>
      </p:sp>
      <p:sp>
        <p:nvSpPr>
          <p:cNvPr id="5" name="Rectangle 3"/>
          <p:cNvSpPr/>
          <p:nvPr/>
        </p:nvSpPr>
        <p:spPr>
          <a:xfrm>
            <a:off x="6783692" y="1626931"/>
            <a:ext cx="3886408" cy="459035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"@</a:t>
            </a:r>
            <a:r>
              <a:rPr lang="de-DE" sz="1299" b="1" dirty="0" err="1">
                <a:solidFill>
                  <a:srgbClr val="FF9900"/>
                </a:solidFill>
                <a:latin typeface="Consolas" panose="020B0609020204030204" pitchFamily="49" charset="0"/>
              </a:rPr>
              <a:t>context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"https://www.w3.org/2019/wot/td/v1"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{ 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C0504D"/>
                </a:solidFill>
                <a:latin typeface="Consolas" panose="020B0609020204030204" pitchFamily="49" charset="0"/>
              </a:rPr>
              <a:t>iot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C0504D"/>
                </a:solidFill>
                <a:latin typeface="Consolas" panose="020B0609020204030204" pitchFamily="49" charset="0"/>
              </a:rPr>
              <a:t>"http://iotschema.org/"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],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4A7B7C"/>
                </a:solidFill>
                <a:latin typeface="Consolas" panose="020B0609020204030204" pitchFamily="49" charset="0"/>
              </a:rPr>
              <a:t>id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"urn:dev:org:32473:1234567890"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"title"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"MyLEDThing"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4A7B7C"/>
                </a:solidFill>
                <a:latin typeface="Consolas" panose="020B0609020204030204" pitchFamily="49" charset="0"/>
              </a:rPr>
              <a:t>description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"RGB LED </a:t>
            </a:r>
            <a:r>
              <a:rPr lang="de-DE" sz="1299" dirty="0" err="1">
                <a:solidFill>
                  <a:srgbClr val="0000FF"/>
                </a:solidFill>
                <a:latin typeface="Consolas" panose="020B0609020204030204" pitchFamily="49" charset="0"/>
              </a:rPr>
              <a:t>torchiere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"@type"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"Thing"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C0504D"/>
                </a:solidFill>
                <a:latin typeface="Consolas" panose="020B0609020204030204" pitchFamily="49" charset="0"/>
              </a:rPr>
              <a:t>iot:Light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  "securityDefinitions"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dirty="0">
                <a:solidFill>
                  <a:srgbClr val="4A7B7C"/>
                </a:solidFill>
                <a:latin typeface="Consolas" panose="020B0609020204030204" pitchFamily="49" charset="0"/>
              </a:rPr>
              <a:t>"default"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lvl="0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"scheme"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299" dirty="0">
                <a:solidFill>
                  <a:srgbClr val="4A7B7C"/>
                </a:solidFill>
                <a:latin typeface="Consolas" panose="020B0609020204030204" pitchFamily="49" charset="0"/>
              </a:rPr>
              <a:t>"bearer</a:t>
            </a: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endParaRPr lang="de-DE" sz="1299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}],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  "security"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dirty="0">
                <a:solidFill>
                  <a:srgbClr val="4A7B7C"/>
                </a:solidFill>
                <a:latin typeface="Consolas" panose="020B0609020204030204" pitchFamily="49" charset="0"/>
              </a:rPr>
              <a:t>"default"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properties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"brightness"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  <a:endParaRPr lang="de-DE" sz="1299" dirty="0">
              <a:solidFill>
                <a:srgbClr val="FF0066"/>
              </a:solidFill>
              <a:latin typeface="Consolas" panose="020B0609020204030204" pitchFamily="49" charset="0"/>
            </a:endParaRPr>
          </a:p>
          <a:p>
            <a:pPr lvl="0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     </a:t>
            </a:r>
            <a:r>
              <a:rPr lang="de-DE" sz="1299" b="1" dirty="0">
                <a:solidFill>
                  <a:srgbClr val="FF9900"/>
                </a:solidFill>
                <a:latin typeface="Consolas" panose="020B0609020204030204" pitchFamily="49" charset="0"/>
              </a:rPr>
              <a:t> "@type"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299" b="1" dirty="0">
                <a:solidFill>
                  <a:srgbClr val="C0504D"/>
                </a:solidFill>
                <a:latin typeface="Consolas" panose="020B0609020204030204" pitchFamily="49" charset="0"/>
              </a:rPr>
              <a:t>"iot:Brightness"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299" dirty="0">
              <a:solidFill>
                <a:srgbClr val="000000"/>
              </a:solidFill>
              <a:latin typeface="Consolas" panose="020B0609020204030204" pitchFamily="49" charset="0"/>
              <a:ea typeface="ＭＳ Ｐゴシック" charset="-128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ＭＳ Ｐゴシック" charset="-128"/>
              </a:rPr>
              <a:t>     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</a:t>
            </a: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"type"</a:t>
            </a:r>
            <a:r>
              <a:rPr lang="de-DE" sz="1299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"integer",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      "</a:t>
            </a:r>
            <a:r>
              <a:rPr lang="de-DE" sz="1299" b="1" dirty="0" err="1">
                <a:solidFill>
                  <a:srgbClr val="FF0066"/>
                </a:solidFill>
                <a:latin typeface="Consolas" panose="020B0609020204030204" pitchFamily="49" charset="0"/>
              </a:rPr>
              <a:t>minimum</a:t>
            </a: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0,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FF0066"/>
                </a:solidFill>
                <a:latin typeface="Consolas" panose="020B0609020204030204" pitchFamily="49" charset="0"/>
              </a:rPr>
              <a:t>      "maximum"</a:t>
            </a:r>
            <a:r>
              <a:rPr lang="de-DE" sz="1299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299" dirty="0">
                <a:solidFill>
                  <a:srgbClr val="FF0066"/>
                </a:solidFill>
                <a:latin typeface="Consolas" panose="020B0609020204030204" pitchFamily="49" charset="0"/>
              </a:rPr>
              <a:t> 100,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b="1" dirty="0">
                <a:solidFill>
                  <a:srgbClr val="4A7B7C"/>
                </a:solidFill>
                <a:latin typeface="Consolas" panose="020B0609020204030204" pitchFamily="49" charset="0"/>
              </a:rPr>
              <a:t>      </a:t>
            </a:r>
            <a:r>
              <a:rPr lang="de-DE" sz="1299" b="1" dirty="0">
                <a:solidFill>
                  <a:srgbClr val="00B050"/>
                </a:solidFill>
                <a:latin typeface="Consolas" panose="020B0609020204030204" pitchFamily="49" charset="0"/>
              </a:rPr>
              <a:t>"forms"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[ ... ]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},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actions</a:t>
            </a:r>
            <a:r>
              <a:rPr lang="de-DE" sz="1299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lang="de-DE" sz="1299" dirty="0">
                <a:solidFill>
                  <a:srgbClr val="0000FF"/>
                </a:solidFill>
                <a:latin typeface="Consolas" panose="020B0609020204030204" pitchFamily="49" charset="0"/>
              </a:rPr>
              <a:t>"fadeIn"</a:t>
            </a: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defTabSz="913889">
              <a:lnSpc>
                <a:spcPct val="90000"/>
              </a:lnSpc>
              <a:defRPr/>
            </a:pPr>
            <a:r>
              <a:rPr lang="de-DE" sz="1299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  ...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CB09F6-4094-4071-8EF0-8E4411D2DA75}"/>
              </a:ext>
            </a:extLst>
          </p:cNvPr>
          <p:cNvGrpSpPr/>
          <p:nvPr/>
        </p:nvGrpSpPr>
        <p:grpSpPr>
          <a:xfrm>
            <a:off x="1171513" y="4459599"/>
            <a:ext cx="4823353" cy="1884855"/>
            <a:chOff x="1065749" y="5147330"/>
            <a:chExt cx="4825866" cy="188583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02631" y="5392042"/>
              <a:ext cx="1116361" cy="1116361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38879" y="5980430"/>
              <a:ext cx="1052736" cy="105273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87726" y="5147330"/>
              <a:ext cx="971104" cy="971104"/>
            </a:xfrm>
            <a:prstGeom prst="rect">
              <a:avLst/>
            </a:prstGeom>
          </p:spPr>
        </p:pic>
        <p:sp>
          <p:nvSpPr>
            <p:cNvPr id="13" name="Oval 12"/>
            <p:cNvSpPr/>
            <p:nvPr/>
          </p:nvSpPr>
          <p:spPr>
            <a:xfrm>
              <a:off x="1866507" y="5902738"/>
              <a:ext cx="144000" cy="144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  <a:shade val="30000"/>
                    <a:satMod val="115000"/>
                  </a:schemeClr>
                </a:gs>
                <a:gs pos="50000">
                  <a:schemeClr val="bg1">
                    <a:lumMod val="85000"/>
                    <a:shade val="67500"/>
                    <a:satMod val="115000"/>
                  </a:schemeClr>
                </a:gs>
                <a:gs pos="100000">
                  <a:schemeClr val="bg1">
                    <a:lumMod val="85000"/>
                    <a:shade val="100000"/>
                    <a:satMod val="11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65749" y="6481109"/>
              <a:ext cx="1390848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/>
                <a:t>Door = Thing</a:t>
              </a:r>
              <a:endParaRPr lang="en-US" sz="1799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966176" y="5783948"/>
              <a:ext cx="2107123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/>
                <a:t>Handle</a:t>
              </a:r>
              <a:r>
                <a:rPr lang="de-DE" sz="1799" dirty="0">
                  <a:solidFill>
                    <a:srgbClr val="4A7B7C"/>
                  </a:solidFill>
                </a:rPr>
                <a:t> </a:t>
              </a:r>
              <a:r>
                <a:rPr lang="de-DE" sz="1799" dirty="0"/>
                <a:t>= Affordance</a:t>
              </a:r>
              <a:endParaRPr lang="en-US" sz="1799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744489" y="6077096"/>
              <a:ext cx="816161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799" b="1" dirty="0">
                  <a:solidFill>
                    <a:srgbClr val="FF0000"/>
                  </a:solidFill>
                </a:rPr>
                <a:t>What?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484712" y="6075284"/>
              <a:ext cx="732827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799" b="1" dirty="0">
                  <a:solidFill>
                    <a:srgbClr val="00B050"/>
                  </a:solidFill>
                </a:rPr>
                <a:t>How?</a:t>
              </a:r>
              <a:endParaRPr lang="en-US" sz="1799" b="1" dirty="0">
                <a:solidFill>
                  <a:srgbClr val="00B05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04557" y="6481109"/>
              <a:ext cx="696387" cy="3693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799" dirty="0">
                  <a:solidFill>
                    <a:srgbClr val="FF0000"/>
                  </a:solidFill>
                </a:rPr>
                <a:t>Open</a:t>
              </a:r>
              <a:endParaRPr lang="en-US" sz="1799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4212313" y="5895965"/>
              <a:ext cx="614524" cy="32359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4212313" y="6277705"/>
              <a:ext cx="626566" cy="2290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4254117" y="5618977"/>
              <a:ext cx="531192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>
                  <a:solidFill>
                    <a:srgbClr val="00B050"/>
                  </a:solidFill>
                </a:rPr>
                <a:t>Pull</a:t>
              </a:r>
              <a:endParaRPr lang="en-US" sz="1799" dirty="0">
                <a:solidFill>
                  <a:srgbClr val="00B050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220453" y="6411206"/>
              <a:ext cx="606700" cy="3693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799" dirty="0">
                  <a:solidFill>
                    <a:srgbClr val="00B050"/>
                  </a:solidFill>
                </a:rPr>
                <a:t>Turn</a:t>
              </a:r>
              <a:endParaRPr lang="en-US" sz="1799" dirty="0">
                <a:solidFill>
                  <a:srgbClr val="00B050"/>
                </a:solidFill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3152569" y="6372450"/>
              <a:ext cx="0" cy="21934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6692" y="998503"/>
            <a:ext cx="5486400" cy="4523607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latin typeface="+mj-lt"/>
                <a:ea typeface="Intel Clear Pro" panose="020B0804020202060201" pitchFamily="34" charset="0"/>
                <a:cs typeface="Intel Clear Pro" panose="020B0804020202060201" pitchFamily="34" charset="0"/>
              </a:rPr>
              <a:t>WoT Architecture</a:t>
            </a:r>
          </a:p>
          <a:p>
            <a:pPr marL="228600" lvl="1"/>
            <a:r>
              <a:rPr lang="de-DE" dirty="0">
                <a:ea typeface="Intel Clear" panose="020B0604020203020204" pitchFamily="34" charset="0"/>
              </a:rPr>
              <a:t>Constraints</a:t>
            </a:r>
          </a:p>
          <a:p>
            <a:pPr marL="630238" lvl="2"/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Things must </a:t>
            </a:r>
            <a:r>
              <a:rPr lang="de-DE" dirty="0" err="1">
                <a:solidFill>
                  <a:schemeClr val="accent1"/>
                </a:solidFill>
                <a:ea typeface="Intel Clear" panose="020B0604020203020204" pitchFamily="34" charset="0"/>
              </a:rPr>
              <a:t>have</a:t>
            </a:r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 a TD </a:t>
            </a:r>
          </a:p>
          <a:p>
            <a:pPr marL="630238" lvl="2"/>
            <a:r>
              <a:rPr lang="de-DE" dirty="0">
                <a:solidFill>
                  <a:schemeClr val="accent1"/>
                </a:solidFill>
                <a:ea typeface="Intel Clear" panose="020B0604020203020204" pitchFamily="34" charset="0"/>
              </a:rPr>
              <a:t>Must use hypermedia controls (general WoT)</a:t>
            </a:r>
          </a:p>
          <a:p>
            <a:pPr marL="630238" lvl="3"/>
            <a:r>
              <a:rPr lang="de-DE" sz="2000" dirty="0">
                <a:solidFill>
                  <a:schemeClr val="accent1"/>
                </a:solidFill>
                <a:ea typeface="Intel Clear" panose="020B0604020203020204" pitchFamily="34" charset="0"/>
              </a:rPr>
              <a:t>URIs, </a:t>
            </a:r>
            <a:r>
              <a:rPr lang="de-DE" sz="2000" dirty="0" err="1">
                <a:solidFill>
                  <a:schemeClr val="accent1"/>
                </a:solidFill>
                <a:ea typeface="Intel Clear" panose="020B0604020203020204" pitchFamily="34" charset="0"/>
              </a:rPr>
              <a:t>standard</a:t>
            </a:r>
            <a:r>
              <a:rPr lang="de-DE" sz="2000" dirty="0">
                <a:solidFill>
                  <a:schemeClr val="accent1"/>
                </a:solidFill>
                <a:ea typeface="Intel Clear" panose="020B0604020203020204" pitchFamily="34" charset="0"/>
              </a:rPr>
              <a:t> set </a:t>
            </a:r>
            <a:r>
              <a:rPr lang="de-DE" sz="2000" dirty="0" err="1">
                <a:solidFill>
                  <a:schemeClr val="accent1"/>
                </a:solidFill>
                <a:ea typeface="Intel Clear" panose="020B0604020203020204" pitchFamily="34" charset="0"/>
              </a:rPr>
              <a:t>of</a:t>
            </a:r>
            <a:r>
              <a:rPr lang="de-DE" sz="2000" dirty="0">
                <a:solidFill>
                  <a:schemeClr val="accent1"/>
                </a:solidFill>
                <a:ea typeface="Intel Clear" panose="020B0604020203020204" pitchFamily="34" charset="0"/>
              </a:rPr>
              <a:t> </a:t>
            </a:r>
            <a:r>
              <a:rPr lang="de-DE" sz="2000" dirty="0" err="1">
                <a:solidFill>
                  <a:schemeClr val="accent1"/>
                </a:solidFill>
                <a:ea typeface="Intel Clear" panose="020B0604020203020204" pitchFamily="34" charset="0"/>
              </a:rPr>
              <a:t>methods</a:t>
            </a:r>
            <a:r>
              <a:rPr lang="de-DE" sz="2000" dirty="0">
                <a:solidFill>
                  <a:schemeClr val="accent1"/>
                </a:solidFill>
                <a:ea typeface="Intel Clear" panose="020B0604020203020204" pitchFamily="34" charset="0"/>
              </a:rPr>
              <a:t>, </a:t>
            </a:r>
            <a:r>
              <a:rPr lang="de-DE" sz="2000" dirty="0" err="1">
                <a:solidFill>
                  <a:schemeClr val="accent1"/>
                </a:solidFill>
                <a:ea typeface="Intel Clear" panose="020B0604020203020204" pitchFamily="34" charset="0"/>
              </a:rPr>
              <a:t>media</a:t>
            </a:r>
            <a:r>
              <a:rPr lang="de-DE" sz="2000" dirty="0">
                <a:solidFill>
                  <a:schemeClr val="accent1"/>
                </a:solidFill>
                <a:ea typeface="Intel Clear" panose="020B0604020203020204" pitchFamily="34" charset="0"/>
              </a:rPr>
              <a:t> </a:t>
            </a:r>
            <a:r>
              <a:rPr lang="de-DE" sz="2000" dirty="0" err="1">
                <a:solidFill>
                  <a:schemeClr val="accent1"/>
                </a:solidFill>
                <a:ea typeface="Intel Clear" panose="020B0604020203020204" pitchFamily="34" charset="0"/>
              </a:rPr>
              <a:t>types</a:t>
            </a:r>
            <a:endParaRPr lang="de-DE" sz="2000" dirty="0">
              <a:solidFill>
                <a:schemeClr val="accent1"/>
              </a:solidFill>
              <a:ea typeface="Intel Clear" panose="020B0604020203020204" pitchFamily="34" charset="0"/>
            </a:endParaRPr>
          </a:p>
          <a:p>
            <a:pPr marL="228600" lvl="1"/>
            <a:r>
              <a:rPr lang="de-DE" dirty="0">
                <a:ea typeface="Intel Clear" panose="020B0604020203020204" pitchFamily="34" charset="0"/>
              </a:rPr>
              <a:t>Thing Description </a:t>
            </a:r>
            <a:r>
              <a:rPr lang="de-DE" dirty="0" err="1">
                <a:ea typeface="Intel Clear" panose="020B0604020203020204" pitchFamily="34" charset="0"/>
              </a:rPr>
              <a:t>Affordances</a:t>
            </a:r>
            <a:endParaRPr lang="de-DE" dirty="0">
              <a:ea typeface="Intel Clear" panose="020B0604020203020204" pitchFamily="34" charset="0"/>
            </a:endParaRPr>
          </a:p>
          <a:p>
            <a:pPr marL="630238" lvl="2"/>
            <a:r>
              <a:rPr lang="en-US" dirty="0">
                <a:solidFill>
                  <a:schemeClr val="accent1"/>
                </a:solidFill>
                <a:ea typeface="Intel Clear" panose="020B0604020203020204" pitchFamily="34" charset="0"/>
              </a:rPr>
              <a:t>Describes WHAT the possible choices are</a:t>
            </a:r>
          </a:p>
          <a:p>
            <a:pPr marL="630238" lvl="2"/>
            <a:r>
              <a:rPr lang="en-US" dirty="0">
                <a:solidFill>
                  <a:schemeClr val="accent1"/>
                </a:solidFill>
                <a:ea typeface="Intel Clear" panose="020B0604020203020204" pitchFamily="34" charset="0"/>
              </a:rPr>
              <a:t>Describes HOW to interact with the Thing</a:t>
            </a:r>
          </a:p>
        </p:txBody>
      </p:sp>
    </p:spTree>
    <p:extLst>
      <p:ext uri="{BB962C8B-B14F-4D97-AF65-F5344CB8AC3E}">
        <p14:creationId xmlns:p14="http://schemas.microsoft.com/office/powerpoint/2010/main" val="3353211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FC6D2-2D92-1142-B5A5-6FA268070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Patterns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CA38F-601D-DE4D-90EC-962698B89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E5EC5-B328-8B4D-A980-0409DB78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FE0275-CA2E-C941-BB51-F083F633A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545" y="1041142"/>
            <a:ext cx="10317826" cy="5798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90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85D53-C6C5-4E80-9233-F7DB39FFE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59" y="148777"/>
            <a:ext cx="10972800" cy="1158240"/>
          </a:xfrm>
        </p:spPr>
        <p:txBody>
          <a:bodyPr/>
          <a:lstStyle/>
          <a:p>
            <a:pPr marL="456945"/>
            <a:r>
              <a:rPr lang="en-US" sz="4797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WoT</a:t>
            </a:r>
            <a:r>
              <a:rPr lang="en-US" sz="4797" dirty="0">
                <a:ea typeface="Intel Clear Pro" panose="020B0804020202060201" pitchFamily="34" charset="0"/>
                <a:cs typeface="Intel Clear Pro" panose="020B0804020202060201" pitchFamily="34" charset="0"/>
              </a:rPr>
              <a:t> Orchestration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7A1525-BC11-40C3-9FD3-C21B2D948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2379" y="1670398"/>
            <a:ext cx="5039680" cy="4002099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0EDB23B-60D9-49C7-9A5C-5216D978B944}"/>
              </a:ext>
            </a:extLst>
          </p:cNvPr>
          <p:cNvSpPr txBox="1">
            <a:spLocks/>
          </p:cNvSpPr>
          <p:nvPr/>
        </p:nvSpPr>
        <p:spPr>
          <a:xfrm>
            <a:off x="794359" y="1117641"/>
            <a:ext cx="4318231" cy="431823"/>
          </a:xfrm>
          <a:prstGeom prst="rect">
            <a:avLst/>
          </a:prstGeom>
        </p:spPr>
        <p:txBody>
          <a:bodyPr vert="horz" lIns="121891" tIns="60945" rIns="121891" bIns="60945" rtlCol="0" anchor="ctr">
            <a:noAutofit/>
          </a:bodyPr>
          <a:lstStyle>
            <a:lvl1pPr algn="ctr" defTabSz="121953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799" dirty="0"/>
              <a:t>Node-RED/node-gen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8408BEE-1AB9-4BC9-85C5-F66512428815}"/>
              </a:ext>
            </a:extLst>
          </p:cNvPr>
          <p:cNvSpPr txBox="1">
            <a:spLocks/>
          </p:cNvSpPr>
          <p:nvPr/>
        </p:nvSpPr>
        <p:spPr>
          <a:xfrm>
            <a:off x="6664036" y="807708"/>
            <a:ext cx="5276750" cy="431823"/>
          </a:xfrm>
          <a:prstGeom prst="rect">
            <a:avLst/>
          </a:prstGeom>
        </p:spPr>
        <p:txBody>
          <a:bodyPr vert="horz" lIns="121891" tIns="60945" rIns="121891" bIns="60945" rtlCol="0" anchor="ctr">
            <a:noAutofit/>
          </a:bodyPr>
          <a:lstStyle>
            <a:lvl1pPr algn="ctr" defTabSz="121953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799" dirty="0"/>
              <a:t>node-wot/Scripting API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4A7A71-068D-4DF5-B14A-DE255DFF4ED0}"/>
              </a:ext>
            </a:extLst>
          </p:cNvPr>
          <p:cNvSpPr txBox="1"/>
          <p:nvPr/>
        </p:nvSpPr>
        <p:spPr>
          <a:xfrm>
            <a:off x="6719558" y="1335100"/>
            <a:ext cx="4678084" cy="5258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49" dirty="0" err="1"/>
              <a:t>WoTHelpers.fetch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</a:t>
            </a:r>
            <a:r>
              <a:rPr lang="en-US" sz="1049" dirty="0" err="1">
                <a:solidFill>
                  <a:srgbClr val="0000FF"/>
                </a:solidFill>
              </a:rPr>
              <a:t>coap</a:t>
            </a:r>
            <a:r>
              <a:rPr lang="en-US" sz="1049" dirty="0">
                <a:solidFill>
                  <a:srgbClr val="0000FF"/>
                </a:solidFill>
              </a:rPr>
              <a:t>://localhost:5683/counter" </a:t>
            </a:r>
            <a:r>
              <a:rPr lang="en-US" sz="1049" dirty="0"/>
              <a:t>).then( </a:t>
            </a:r>
            <a:r>
              <a:rPr lang="en-US" sz="1049" dirty="0">
                <a:solidFill>
                  <a:srgbClr val="7030A0"/>
                </a:solidFill>
              </a:rPr>
              <a:t>async</a:t>
            </a:r>
            <a:r>
              <a:rPr lang="en-US" sz="1049" dirty="0"/>
              <a:t> (td) </a:t>
            </a:r>
            <a:r>
              <a:rPr lang="en-US" sz="1049" dirty="0">
                <a:solidFill>
                  <a:srgbClr val="7030A0"/>
                </a:solidFill>
              </a:rPr>
              <a:t>=&gt;</a:t>
            </a:r>
            <a:r>
              <a:rPr lang="en-US" sz="1049" dirty="0"/>
              <a:t> {</a:t>
            </a:r>
          </a:p>
          <a:p>
            <a:r>
              <a:rPr lang="en-US" sz="1049" dirty="0"/>
              <a:t>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using await for serial execution (note 'async' in then() of fetch())</a:t>
            </a:r>
          </a:p>
          <a:p>
            <a:r>
              <a:rPr lang="en-US" sz="1049" dirty="0"/>
              <a:t>  </a:t>
            </a:r>
            <a:r>
              <a:rPr lang="en-US" sz="1049" dirty="0">
                <a:solidFill>
                  <a:srgbClr val="7030A0"/>
                </a:solidFill>
              </a:rPr>
              <a:t>try</a:t>
            </a:r>
            <a:r>
              <a:rPr lang="en-US" sz="1049" dirty="0"/>
              <a:t> {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thing = </a:t>
            </a:r>
            <a:r>
              <a:rPr lang="en-US" sz="1049" dirty="0">
                <a:solidFill>
                  <a:srgbClr val="7030A0"/>
                </a:solidFill>
              </a:rPr>
              <a:t>await</a:t>
            </a:r>
            <a:r>
              <a:rPr lang="en-US" sz="1049" dirty="0"/>
              <a:t> </a:t>
            </a:r>
            <a:r>
              <a:rPr lang="en-US" sz="1049" dirty="0" err="1"/>
              <a:t>WoT.consume</a:t>
            </a:r>
            <a:r>
              <a:rPr lang="en-US" sz="1049" dirty="0"/>
              <a:t>(td);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"=== TD ===" </a:t>
            </a:r>
            <a:r>
              <a:rPr lang="en-US" sz="1049" dirty="0"/>
              <a:t>);</a:t>
            </a:r>
          </a:p>
          <a:p>
            <a:r>
              <a:rPr lang="en-US" sz="1049" dirty="0"/>
              <a:t>    console.info(td);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"=========="</a:t>
            </a:r>
            <a:r>
              <a:rPr lang="en-US" sz="1049" dirty="0"/>
              <a:t> );</a:t>
            </a:r>
          </a:p>
          <a:p>
            <a:r>
              <a:rPr lang="en-US" sz="1049" dirty="0"/>
              <a:t>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read property #1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read1 = </a:t>
            </a:r>
            <a:r>
              <a:rPr lang="en-US" sz="1049" dirty="0">
                <a:solidFill>
                  <a:srgbClr val="7030A0"/>
                </a:solidFill>
              </a:rPr>
              <a:t>await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is" </a:t>
            </a:r>
            <a:r>
              <a:rPr lang="en-US" sz="1049" dirty="0"/>
              <a:t>, read1);</a:t>
            </a:r>
          </a:p>
          <a:p>
            <a:r>
              <a:rPr lang="en-US" sz="1049" dirty="0"/>
              <a:t>  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increment property #1 (without step)</a:t>
            </a:r>
          </a:p>
          <a:p>
            <a:r>
              <a:rPr lang="en-US" sz="1049" dirty="0">
                <a:solidFill>
                  <a:srgbClr val="7030A0"/>
                </a:solidFill>
              </a:rPr>
              <a:t>    await </a:t>
            </a:r>
            <a:r>
              <a:rPr lang="en-US" sz="1049" dirty="0" err="1"/>
              <a:t>thing.invokeAction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"increment"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inc1 = </a:t>
            </a:r>
            <a:r>
              <a:rPr lang="en-US" sz="1049" dirty="0">
                <a:solidFill>
                  <a:srgbClr val="7030A0"/>
                </a:solidFill>
              </a:rPr>
              <a:t>await</a:t>
            </a:r>
            <a:r>
              <a:rPr lang="en-US" sz="1049" dirty="0"/>
              <a:t>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after increment #1 is" </a:t>
            </a:r>
            <a:r>
              <a:rPr lang="en-US" sz="1049" dirty="0"/>
              <a:t>, inc1);</a:t>
            </a:r>
          </a:p>
          <a:p>
            <a:r>
              <a:rPr lang="en-US" sz="1049" dirty="0"/>
              <a:t>  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increment property #2 (with step)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await</a:t>
            </a:r>
            <a:r>
              <a:rPr lang="en-US" sz="1049" dirty="0"/>
              <a:t> </a:t>
            </a:r>
            <a:r>
              <a:rPr lang="en-US" sz="1049" dirty="0" err="1"/>
              <a:t>thing.invokeAction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"increment" </a:t>
            </a:r>
            <a:r>
              <a:rPr lang="en-US" sz="1049" dirty="0"/>
              <a:t>, {'step' : 3});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let</a:t>
            </a:r>
            <a:r>
              <a:rPr lang="en-US" sz="1049" dirty="0"/>
              <a:t> inc2 = await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after increment #2 (with step 3) is" </a:t>
            </a:r>
            <a:r>
              <a:rPr lang="en-US" sz="1049" dirty="0"/>
              <a:t>, inc2);</a:t>
            </a:r>
          </a:p>
          <a:p>
            <a:r>
              <a:rPr lang="en-US" sz="1049" dirty="0"/>
              <a:t>        </a:t>
            </a:r>
          </a:p>
          <a:p>
            <a:r>
              <a:rPr lang="en-US" sz="1049" dirty="0"/>
              <a:t>    </a:t>
            </a:r>
            <a:r>
              <a:rPr lang="en-US" sz="1049" i="1" dirty="0">
                <a:solidFill>
                  <a:srgbClr val="00B050"/>
                </a:solidFill>
                <a:latin typeface="Century Schoolbook" panose="02040604050505020304" pitchFamily="18" charset="0"/>
              </a:rPr>
              <a:t>// decrement property</a:t>
            </a:r>
          </a:p>
          <a:p>
            <a:r>
              <a:rPr lang="en-US" sz="1049" dirty="0"/>
              <a:t>    </a:t>
            </a:r>
            <a:r>
              <a:rPr lang="en-US" sz="1049" dirty="0">
                <a:solidFill>
                  <a:srgbClr val="7030A0"/>
                </a:solidFill>
              </a:rPr>
              <a:t>await </a:t>
            </a:r>
            <a:r>
              <a:rPr lang="en-US" sz="1049" dirty="0" err="1"/>
              <a:t>thing.invokeAction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"decrement" </a:t>
            </a:r>
            <a:r>
              <a:rPr lang="en-US" sz="1049" dirty="0"/>
              <a:t>);</a:t>
            </a:r>
          </a:p>
          <a:p>
            <a:r>
              <a:rPr lang="en-US" sz="1049" dirty="0">
                <a:solidFill>
                  <a:srgbClr val="7030A0"/>
                </a:solidFill>
              </a:rPr>
              <a:t>    let </a:t>
            </a:r>
            <a:r>
              <a:rPr lang="en-US" sz="1049" dirty="0"/>
              <a:t>dec1 = </a:t>
            </a:r>
            <a:r>
              <a:rPr lang="en-US" sz="1049" dirty="0">
                <a:solidFill>
                  <a:srgbClr val="7030A0"/>
                </a:solidFill>
              </a:rPr>
              <a:t>await </a:t>
            </a:r>
            <a:r>
              <a:rPr lang="en-US" sz="1049" dirty="0" err="1"/>
              <a:t>thing.readProperty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"count" </a:t>
            </a:r>
            <a:r>
              <a:rPr lang="en-US" sz="1049" dirty="0"/>
              <a:t>);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console.info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"count value after decrement is"</a:t>
            </a:r>
            <a:r>
              <a:rPr lang="en-US" sz="1049" dirty="0"/>
              <a:t> , dec1);</a:t>
            </a:r>
          </a:p>
          <a:p>
            <a:endParaRPr lang="en-US" sz="1049" dirty="0"/>
          </a:p>
          <a:p>
            <a:r>
              <a:rPr lang="en-US" sz="1049" dirty="0"/>
              <a:t>  } </a:t>
            </a:r>
            <a:r>
              <a:rPr lang="en-US" sz="1049" dirty="0">
                <a:solidFill>
                  <a:srgbClr val="7030A0"/>
                </a:solidFill>
              </a:rPr>
              <a:t>catch</a:t>
            </a:r>
            <a:r>
              <a:rPr lang="en-US" sz="1049" dirty="0"/>
              <a:t>(err) {</a:t>
            </a:r>
          </a:p>
          <a:p>
            <a:r>
              <a:rPr lang="en-US" sz="1049" dirty="0"/>
              <a:t>    </a:t>
            </a:r>
            <a:r>
              <a:rPr lang="en-US" sz="1049" dirty="0" err="1"/>
              <a:t>console.error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"Script error:" </a:t>
            </a:r>
            <a:r>
              <a:rPr lang="en-US" sz="1049" dirty="0"/>
              <a:t>, err);</a:t>
            </a:r>
          </a:p>
          <a:p>
            <a:r>
              <a:rPr lang="en-US" sz="1049" dirty="0"/>
              <a:t>  }</a:t>
            </a:r>
          </a:p>
          <a:p>
            <a:endParaRPr lang="en-US" sz="1049" dirty="0"/>
          </a:p>
          <a:p>
            <a:r>
              <a:rPr lang="en-US" sz="1049" dirty="0"/>
              <a:t>}).catch( (err) </a:t>
            </a:r>
            <a:r>
              <a:rPr lang="en-US" sz="1049" dirty="0">
                <a:solidFill>
                  <a:srgbClr val="7030A0"/>
                </a:solidFill>
              </a:rPr>
              <a:t>=&gt;</a:t>
            </a:r>
            <a:r>
              <a:rPr lang="en-US" sz="1049" dirty="0"/>
              <a:t> { </a:t>
            </a:r>
            <a:r>
              <a:rPr lang="en-US" sz="1049" dirty="0" err="1"/>
              <a:t>console.error</a:t>
            </a:r>
            <a:r>
              <a:rPr lang="en-US" sz="1049" dirty="0"/>
              <a:t>( </a:t>
            </a:r>
            <a:r>
              <a:rPr lang="en-US" sz="1049" dirty="0">
                <a:solidFill>
                  <a:srgbClr val="0000FF"/>
                </a:solidFill>
              </a:rPr>
              <a:t>"Fetch error:" </a:t>
            </a:r>
            <a:r>
              <a:rPr lang="en-US" sz="1049" dirty="0"/>
              <a:t>, err); });</a:t>
            </a:r>
          </a:p>
        </p:txBody>
      </p:sp>
      <p:pic>
        <p:nvPicPr>
          <p:cNvPr id="1026" name="Picture 2" descr="http://www.thingweb.io/img/logo.png">
            <a:extLst>
              <a:ext uri="{FF2B5EF4-FFF2-40B4-BE49-F238E27FC236}">
                <a16:creationId xmlns:a16="http://schemas.microsoft.com/office/drawing/2014/main" id="{FCF7ADAD-C716-482C-9776-469246A63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01745" y="1871297"/>
            <a:ext cx="2339041" cy="757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71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WoT WG Charter Work Items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945451" y="1485796"/>
            <a:ext cx="3279316" cy="53067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99" b="1" dirty="0"/>
              <a:t>Architectural Requirements, Use Cases, and Vocabulary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Understand and state requirements for new use cases, architectural patterns, and concepts.</a:t>
            </a:r>
          </a:p>
          <a:p>
            <a:pPr marL="0" indent="0">
              <a:buNone/>
            </a:pPr>
            <a:r>
              <a:rPr lang="en-US" sz="1799" b="1" dirty="0"/>
              <a:t>Link Relation Types: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Definition of specific link relation types for specific relationships.</a:t>
            </a:r>
          </a:p>
          <a:p>
            <a:pPr marL="0" indent="0">
              <a:buNone/>
            </a:pPr>
            <a:r>
              <a:rPr lang="en-US" sz="1799" b="1" dirty="0"/>
              <a:t>Observe Defaults: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For protocols such as HTTP where multiple ways to implement "observe" is possible, define a default.</a:t>
            </a:r>
          </a:p>
          <a:p>
            <a:pPr marL="0" indent="0">
              <a:buNone/>
            </a:pPr>
            <a:r>
              <a:rPr lang="en-US" sz="1799" b="1" dirty="0"/>
              <a:t>Implementation View Spec: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More fully define details of implementations.</a:t>
            </a:r>
            <a:endParaRPr lang="de-DE" sz="1399" dirty="0">
              <a:solidFill>
                <a:schemeClr val="accent1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>
          <a:xfrm>
            <a:off x="4511423" y="1485798"/>
            <a:ext cx="3527781" cy="53067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99" b="1" dirty="0"/>
              <a:t>Interoperability Profiles: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Support plug-and-play </a:t>
            </a:r>
            <a:r>
              <a:rPr lang="en-US" sz="1399" dirty="0" err="1">
                <a:solidFill>
                  <a:schemeClr val="accent1"/>
                </a:solidFill>
              </a:rPr>
              <a:t>interoperabilty</a:t>
            </a:r>
            <a:r>
              <a:rPr lang="en-US" sz="1399" dirty="0">
                <a:solidFill>
                  <a:schemeClr val="accent1"/>
                </a:solidFill>
              </a:rPr>
              <a:t> via a profile mechanism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Define profiles that allow for finite </a:t>
            </a:r>
            <a:r>
              <a:rPr lang="en-US" sz="1399" dirty="0" err="1">
                <a:solidFill>
                  <a:schemeClr val="accent1"/>
                </a:solidFill>
              </a:rPr>
              <a:t>implementability</a:t>
            </a:r>
            <a:endParaRPr lang="en-US" sz="1399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799" b="1" dirty="0"/>
              <a:t>Thing Description Templates: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Define how Thing Descriptions can defined in a modular way.</a:t>
            </a:r>
          </a:p>
          <a:p>
            <a:pPr marL="0" indent="0">
              <a:buNone/>
            </a:pPr>
            <a:r>
              <a:rPr lang="en-US" sz="1799" b="1" dirty="0"/>
              <a:t>Complex Interactions: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Document how complex interactions can be supported via hypermedia controls.</a:t>
            </a:r>
          </a:p>
          <a:p>
            <a:pPr marL="0" indent="0">
              <a:buNone/>
            </a:pPr>
            <a:r>
              <a:rPr lang="en-US" sz="1799" b="1" dirty="0"/>
              <a:t>Discovery:</a:t>
            </a:r>
          </a:p>
          <a:p>
            <a:pPr lvl="1"/>
            <a:r>
              <a:rPr lang="en-US" sz="1399" dirty="0">
                <a:solidFill>
                  <a:schemeClr val="accent1"/>
                </a:solidFill>
              </a:rPr>
              <a:t>Define how Things are discovered in both local and global contexts and Thing Descriptions are distributed.</a:t>
            </a:r>
          </a:p>
          <a:p>
            <a:pPr lvl="1"/>
            <a:endParaRPr lang="en-US" sz="1199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925">
              <a:defRPr/>
            </a:pPr>
            <a:fld id="{30564719-00ED-40AD-AF49-5F6D6B9333CD}" type="slidenum">
              <a:rPr lang="en-US" sz="1599">
                <a:solidFill>
                  <a:prstClr val="black">
                    <a:tint val="75000"/>
                  </a:prstClr>
                </a:solidFill>
                <a:latin typeface="Calibri"/>
              </a:rPr>
              <a:pPr defTabSz="1218925">
                <a:defRPr/>
              </a:pPr>
              <a:t>6</a:t>
            </a:fld>
            <a:endParaRPr lang="en-US" sz="1599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5" name="Content Placeholder 10"/>
          <p:cNvSpPr txBox="1">
            <a:spLocks/>
          </p:cNvSpPr>
          <p:nvPr/>
        </p:nvSpPr>
        <p:spPr>
          <a:xfrm>
            <a:off x="8325861" y="1485796"/>
            <a:ext cx="3164540" cy="5336972"/>
          </a:xfrm>
          <a:prstGeom prst="rect">
            <a:avLst/>
          </a:prstGeom>
        </p:spPr>
        <p:txBody>
          <a:bodyPr vert="horz" lIns="121891" tIns="60945" rIns="121891" bIns="60945" rtlCol="0">
            <a:normAutofit/>
          </a:bodyPr>
          <a:lstStyle>
            <a:lvl1pPr marL="288000" indent="-288000" algn="l" defTabSz="1219535" rtl="0" eaLnBrk="1" latinLnBrk="0" hangingPunct="1">
              <a:spcBef>
                <a:spcPts val="6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288000" algn="l" defTabSz="1219535" rtl="0" eaLnBrk="1" latinLnBrk="0" hangingPunct="1">
              <a:spcBef>
                <a:spcPts val="300"/>
              </a:spcBef>
              <a:buFont typeface="Arial" panose="020B0604020202020204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8000" indent="-288000" algn="l" defTabSz="1219535" rtl="0" eaLnBrk="1" latinLnBrk="0" hangingPunct="1"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00" indent="-216000" algn="l" defTabSz="1219535" rtl="0" eaLnBrk="1" latinLnBrk="0" hangingPunct="1">
              <a:spcBef>
                <a:spcPts val="1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84000" indent="-216000" algn="l" defTabSz="1219535" rtl="0" eaLnBrk="1" latinLnBrk="0" hangingPunct="1">
              <a:spcBef>
                <a:spcPts val="1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722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490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257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025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799" b="1" dirty="0"/>
              <a:t>Identifier Management: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Mitigate privacy risks by defining how identifiers are managed and updated.</a:t>
            </a:r>
          </a:p>
          <a:p>
            <a:pPr marL="0" indent="0">
              <a:buNone/>
            </a:pPr>
            <a:r>
              <a:rPr lang="en-US" sz="1799" b="1" dirty="0"/>
              <a:t>Security Schemes: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Vocabulary for new security schemes supporting targeted protocols and use cases.</a:t>
            </a:r>
          </a:p>
          <a:p>
            <a:pPr marL="0" indent="0">
              <a:buNone/>
            </a:pPr>
            <a:r>
              <a:rPr lang="en-US" sz="1799" b="1" dirty="0"/>
              <a:t>Thing Description Vocabulary: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Extensions to Thing Description vocabulary definitions.</a:t>
            </a:r>
          </a:p>
          <a:p>
            <a:pPr marL="0" indent="0">
              <a:buNone/>
            </a:pPr>
            <a:r>
              <a:rPr lang="en-US" sz="1799" b="1" dirty="0"/>
              <a:t>Protocol Vocabulary and Bindings: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99" dirty="0">
                <a:solidFill>
                  <a:schemeClr val="accent1"/>
                </a:solidFill>
              </a:rPr>
              <a:t>Extensions to protocol vocabulary definitions and protocol bindings.</a:t>
            </a:r>
          </a:p>
        </p:txBody>
      </p:sp>
    </p:spTree>
    <p:extLst>
      <p:ext uri="{BB962C8B-B14F-4D97-AF65-F5344CB8AC3E}">
        <p14:creationId xmlns:p14="http://schemas.microsoft.com/office/powerpoint/2010/main" val="3364172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CE28E-7173-A149-86C5-A83752C77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F39E2-B083-1C4A-91A1-2F3A4EDF0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3734"/>
            <a:ext cx="10515600" cy="50932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New/Updated Normative Documents in Draft Status:</a:t>
            </a:r>
          </a:p>
          <a:p>
            <a:r>
              <a:rPr lang="en-US" sz="2400" dirty="0"/>
              <a:t>Architecture 1.1: </a:t>
            </a:r>
            <a:r>
              <a:rPr lang="en-US" sz="2400" dirty="0">
                <a:hlinkClick r:id="rId2"/>
              </a:rPr>
              <a:t>https://github.com/w3c/wot-architecture</a:t>
            </a:r>
            <a:endParaRPr lang="en-US" sz="2400" dirty="0"/>
          </a:p>
          <a:p>
            <a:r>
              <a:rPr lang="en-US" sz="2400" dirty="0"/>
              <a:t>Thing Description 1.1: </a:t>
            </a:r>
            <a:r>
              <a:rPr lang="en-US" sz="2400" dirty="0">
                <a:hlinkClick r:id="rId3"/>
              </a:rPr>
              <a:t>https://github.com/w3c/wot-thing-description</a:t>
            </a:r>
            <a:endParaRPr lang="en-US" sz="2400" dirty="0"/>
          </a:p>
          <a:p>
            <a:r>
              <a:rPr lang="en-US" sz="2400" dirty="0"/>
              <a:t>Discovery: </a:t>
            </a:r>
            <a:r>
              <a:rPr lang="en-US" sz="2400" dirty="0">
                <a:hlinkClick r:id="rId4"/>
              </a:rPr>
              <a:t>https://github.com/w3c/wot-discovery</a:t>
            </a:r>
            <a:endParaRPr lang="en-US" sz="2400" dirty="0"/>
          </a:p>
          <a:p>
            <a:r>
              <a:rPr lang="en-US" sz="2400" dirty="0"/>
              <a:t>Profiles: </a:t>
            </a:r>
            <a:r>
              <a:rPr lang="en-US" sz="2400" dirty="0">
                <a:hlinkClick r:id="rId5"/>
              </a:rPr>
              <a:t>https://github.com/w3c/wot-profile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New/Updated Informative Documents in Draft Status:</a:t>
            </a:r>
          </a:p>
          <a:p>
            <a:r>
              <a:rPr lang="en-US" sz="2400" dirty="0"/>
              <a:t>Binding Templates: </a:t>
            </a:r>
            <a:r>
              <a:rPr lang="en-US" sz="2400" dirty="0">
                <a:hlinkClick r:id="rId6"/>
              </a:rPr>
              <a:t>https://github.com/w3c/wot-binding-templates</a:t>
            </a:r>
            <a:endParaRPr lang="en-US" sz="2400" dirty="0"/>
          </a:p>
          <a:p>
            <a:r>
              <a:rPr lang="en-US" sz="2400" dirty="0"/>
              <a:t>Scripting API: </a:t>
            </a:r>
            <a:r>
              <a:rPr lang="en-US" sz="2400" dirty="0">
                <a:hlinkClick r:id="rId7"/>
              </a:rPr>
              <a:t>https://github.com/w3c/wot-scripting-api</a:t>
            </a:r>
            <a:endParaRPr lang="en-US" sz="2400" dirty="0"/>
          </a:p>
          <a:p>
            <a:r>
              <a:rPr lang="en-US" sz="2400" dirty="0"/>
              <a:t>Use Cases and Requirements: </a:t>
            </a:r>
            <a:r>
              <a:rPr lang="en-US" sz="2400" dirty="0">
                <a:hlinkClick r:id="rId8"/>
              </a:rPr>
              <a:t>https://github.com/w3c/wot-usecases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Marketing Improvements:</a:t>
            </a:r>
          </a:p>
          <a:p>
            <a:r>
              <a:rPr lang="en-US" sz="2400" dirty="0"/>
              <a:t>New Web Site, Animation, Resources: </a:t>
            </a:r>
            <a:r>
              <a:rPr lang="en-US" sz="2400" dirty="0">
                <a:hlinkClick r:id="rId9"/>
              </a:rPr>
              <a:t>https://www.w3.org/WoT/</a:t>
            </a: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37EDA3-5E36-5B44-9A33-ECA0BB04C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1FDE16-877E-D048-AD91-7DC05B84C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7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73CB51C-37F6-EE41-949E-EC92BA481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2021-03-10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78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Contacts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>
          <a:xfrm>
            <a:off x="609600" y="2493383"/>
            <a:ext cx="5384800" cy="36313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Michael McCool</a:t>
            </a:r>
          </a:p>
          <a:p>
            <a:pPr marL="0" indent="0">
              <a:buNone/>
            </a:pPr>
            <a:r>
              <a:rPr lang="de-DE" dirty="0"/>
              <a:t>Principal Engineer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Intel</a:t>
            </a:r>
          </a:p>
          <a:p>
            <a:pPr marL="0" indent="0">
              <a:buNone/>
            </a:pPr>
            <a:r>
              <a:rPr lang="de-DE" dirty="0"/>
              <a:t>Technology Pathfinding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2"/>
              </a:rPr>
              <a:t>michael.mccool@intel.com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Inhaltsplatzhalter 7"/>
          <p:cNvSpPr>
            <a:spLocks noGrp="1"/>
          </p:cNvSpPr>
          <p:nvPr>
            <p:ph sz="half" idx="2"/>
          </p:nvPr>
        </p:nvSpPr>
        <p:spPr>
          <a:xfrm>
            <a:off x="6197601" y="2493383"/>
            <a:ext cx="5384800" cy="36313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Sebastian Kaebisch</a:t>
            </a:r>
          </a:p>
          <a:p>
            <a:pPr marL="0" indent="0">
              <a:buNone/>
            </a:pPr>
            <a:r>
              <a:rPr lang="en-US" dirty="0"/>
              <a:t>Senior Key Expert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Siemens</a:t>
            </a:r>
          </a:p>
          <a:p>
            <a:pPr marL="0" indent="0">
              <a:buNone/>
            </a:pPr>
            <a:r>
              <a:rPr lang="en-US" dirty="0"/>
              <a:t>Technology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3"/>
              </a:rPr>
              <a:t>sebastian.kaebisch@siemens.com</a:t>
            </a:r>
            <a:endParaRPr lang="en-US" dirty="0"/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CECCD964-B803-436B-ABB9-013564AE8161}"/>
              </a:ext>
            </a:extLst>
          </p:cNvPr>
          <p:cNvSpPr txBox="1">
            <a:spLocks/>
          </p:cNvSpPr>
          <p:nvPr/>
        </p:nvSpPr>
        <p:spPr>
          <a:xfrm>
            <a:off x="3577033" y="910032"/>
            <a:ext cx="5384800" cy="4523607"/>
          </a:xfrm>
          <a:prstGeom prst="rect">
            <a:avLst/>
          </a:prstGeom>
        </p:spPr>
        <p:txBody>
          <a:bodyPr vert="horz" lIns="121891" tIns="60945" rIns="121891" bIns="60945" rtlCol="0">
            <a:normAutofit/>
          </a:bodyPr>
          <a:lstStyle>
            <a:lvl1pPr marL="288000" indent="-288000" algn="l" defTabSz="1219535" rtl="0" eaLnBrk="1" latinLnBrk="0" hangingPunct="1">
              <a:spcBef>
                <a:spcPts val="6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288000" algn="l" defTabSz="1219535" rtl="0" eaLnBrk="1" latinLnBrk="0" hangingPunct="1">
              <a:spcBef>
                <a:spcPts val="3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8000" indent="-288000" algn="l" defTabSz="1219535" rtl="0" eaLnBrk="1" latinLnBrk="0" hangingPunct="1"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00" indent="-216000" algn="l" defTabSz="1219535" rtl="0" eaLnBrk="1" latinLnBrk="0" hangingPunct="1">
              <a:spcBef>
                <a:spcPts val="1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84000" indent="-216000" algn="l" defTabSz="1219535" rtl="0" eaLnBrk="1" latinLnBrk="0" hangingPunct="1">
              <a:spcBef>
                <a:spcPts val="100"/>
              </a:spcBef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722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490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257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025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99" dirty="0">
                <a:hlinkClick r:id="rId4"/>
              </a:rPr>
              <a:t>https://www.w3.org/WoT</a:t>
            </a:r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1429936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F2792D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F038A28-D6FA-EA47-A702-194D6D433751}" vid="{6C1D8679-B121-8E40-B742-2A1F72F48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</TotalTime>
  <Words>995</Words>
  <Application>Microsoft Macintosh PowerPoint</Application>
  <PresentationFormat>Widescreen</PresentationFormat>
  <Paragraphs>149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Schoolbook</vt:lpstr>
      <vt:lpstr>Consolas</vt:lpstr>
      <vt:lpstr>Office Theme</vt:lpstr>
      <vt:lpstr>WoT Summary and Status</vt:lpstr>
      <vt:lpstr>W3C Web of Things (WoT)</vt:lpstr>
      <vt:lpstr>WoT Descriptive Interoperability</vt:lpstr>
      <vt:lpstr>Usage Patterns Overview</vt:lpstr>
      <vt:lpstr>WoT Orchestration</vt:lpstr>
      <vt:lpstr>Current WoT WG Charter Work Items</vt:lpstr>
      <vt:lpstr>Current Status</vt:lpstr>
      <vt:lpstr>Contacts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City PoC Projects</dc:title>
  <dc:creator>Mccool, Michael</dc:creator>
  <cp:keywords>CTPClassification=CTP_NT</cp:keywords>
  <cp:lastModifiedBy>Mccool, Michael</cp:lastModifiedBy>
  <cp:revision>24</cp:revision>
  <dcterms:created xsi:type="dcterms:W3CDTF">2020-06-08T01:23:04Z</dcterms:created>
  <dcterms:modified xsi:type="dcterms:W3CDTF">2021-03-10T15:24:01Z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258c2d75-0f12-43b9-9641-81f35fb292c0</vt:lpwstr>
  </property>
  <property fmtid="{D5CDD505-2E9C-101B-9397-08002B2CF9AE}" pid="3" name="CTP_TimeStamp">
    <vt:lpwstr>2020-06-08 02:21:01Z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